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7" r:id="rId9"/>
    <p:sldId id="268" r:id="rId10"/>
    <p:sldId id="269" r:id="rId11"/>
    <p:sldId id="264" r:id="rId12"/>
    <p:sldId id="270" r:id="rId13"/>
    <p:sldId id="271" r:id="rId14"/>
    <p:sldId id="272" r:id="rId15"/>
    <p:sldId id="265" r:id="rId16"/>
    <p:sldId id="266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Montserrat ExtraBold" panose="00000900000000000000" pitchFamily="2" charset="0"/>
      <p:bold r:id="rId27"/>
      <p:boldItalic r:id="rId28"/>
    </p:embeddedFont>
    <p:embeddedFont>
      <p:font typeface="Montserrat Medium" panose="00000600000000000000" pitchFamily="2" charset="0"/>
      <p:regular r:id="rId29"/>
      <p:bold r:id="rId30"/>
      <p:italic r:id="rId31"/>
      <p:boldItalic r:id="rId32"/>
    </p:embeddedFont>
    <p:embeddedFont>
      <p:font typeface="Montserrat SemiBold" panose="000007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7" roundtripDataSignature="AMtx7mioVLRrKUzg62H60B9eEGsmUi4o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viewProps" Target="viewProp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70" name="Google Shape;7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bd593f8e9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1bd593f8e9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Argumen mengacu pada nilai/value yang dipanggil atau diinputkan kedalam function.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Parameter mengacu pada variabel yang diinputkan dalam suatu function.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832423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90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12893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49712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3ed8d788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g23ed8d788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Noted: Function → bahasan di meet 4</a:t>
            </a:r>
            <a:endParaRPr/>
          </a:p>
        </p:txBody>
      </p:sp>
      <p:sp>
        <p:nvSpPr>
          <p:cNvPr id="76" name="Google Shape;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4" name="Google Shape;104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1" name="Google Shape;9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9" name="Google Shape;12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bd593f8e9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1bd593f8e9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Argumen mengacu pada nilai/value yang dipanggil atau diinputkan kedalam function.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Parameter mengacu pada variabel yang diinputkan dalam suatu function.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22708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bd593f8e9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g1bd593f8e9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Argumen mengacu pada nilai/value yang dipanggil atau diinputkan kedalam function.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Parameter mengacu pada variabel yang diinputkan dalam suatu function.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061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4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5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" name="Google Shape;50;p5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" name="Google Shape;51;p5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5" name="Google Shape;55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" name="Google Shape;58;p5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0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0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6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6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6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8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8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4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4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4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4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Google Shape;28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" name="Google Shape;31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2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5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6" name="Google Shape;46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Relationship Id="rId9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7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8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9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2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99923" cy="517497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"/>
          <p:cNvSpPr/>
          <p:nvPr/>
        </p:nvSpPr>
        <p:spPr>
          <a:xfrm>
            <a:off x="2255500" y="2225275"/>
            <a:ext cx="4978800" cy="973500"/>
          </a:xfrm>
          <a:prstGeom prst="roundRect">
            <a:avLst>
              <a:gd name="adj" fmla="val 38182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300"/>
              <a:buFont typeface="Montserrat SemiBold"/>
              <a:buNone/>
            </a:pPr>
            <a:r>
              <a:rPr lang="en" sz="2300" b="1" i="0" u="none" strike="noStrike" cap="none" dirty="0">
                <a:solidFill>
                  <a:srgbClr val="07376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Pipeline (Case 1)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g1bd593f8e93_0_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800" y="232800"/>
            <a:ext cx="2097025" cy="875137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bd593f8e93_0_2"/>
          <p:cNvSpPr txBox="1"/>
          <p:nvPr/>
        </p:nvSpPr>
        <p:spPr>
          <a:xfrm>
            <a:off x="2893275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PYTHON (PYTHON BASIC)</a:t>
            </a:r>
            <a:r>
              <a:rPr lang="en" sz="1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FUNCTION AND LAMBDA</a:t>
            </a:r>
            <a:endParaRPr sz="10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7" name="Google Shape;157;g1bd593f8e93_0_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1bd593f8e93_0_2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g1bd593f8e93_0_2"/>
          <p:cNvSpPr/>
          <p:nvPr/>
        </p:nvSpPr>
        <p:spPr>
          <a:xfrm>
            <a:off x="5218500" y="853700"/>
            <a:ext cx="4296900" cy="460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0" i="0" u="none" strike="noStrike" cap="none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PENJELASAN QUERY</a:t>
            </a:r>
            <a:endParaRPr sz="1700" b="0" i="0" u="none" strike="noStrike" cap="none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0" name="Google Shape;160;g1bd593f8e93_0_2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10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61" name="Google Shape;161;g1bd593f8e93_0_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59353" y="1701950"/>
            <a:ext cx="1728581" cy="448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1bd593f8e93_0_2"/>
          <p:cNvSpPr/>
          <p:nvPr/>
        </p:nvSpPr>
        <p:spPr>
          <a:xfrm>
            <a:off x="-167775" y="4635625"/>
            <a:ext cx="3599100" cy="361200"/>
          </a:xfrm>
          <a:prstGeom prst="roundRect">
            <a:avLst>
              <a:gd name="adj" fmla="val 50000"/>
            </a:avLst>
          </a:prstGeom>
          <a:solidFill>
            <a:srgbClr val="7B0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715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CERTIFIED DATA ENGINEER PROGRAM</a:t>
            </a:r>
            <a:endParaRPr sz="105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g1bd593f8e93_0_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91250" y="2240708"/>
            <a:ext cx="1552751" cy="377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1bd593f8e93_0_2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10</a:t>
            </a:fld>
            <a:endParaRPr sz="1100" b="1" i="0" u="none" strike="noStrike" cap="non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" name="Google Shape;138;p23">
            <a:extLst>
              <a:ext uri="{FF2B5EF4-FFF2-40B4-BE49-F238E27FC236}">
                <a16:creationId xmlns:a16="http://schemas.microsoft.com/office/drawing/2014/main" id="{9E32B554-2F9B-6427-A545-1A884815CD9A}"/>
              </a:ext>
            </a:extLst>
          </p:cNvPr>
          <p:cNvSpPr txBox="1"/>
          <p:nvPr/>
        </p:nvSpPr>
        <p:spPr>
          <a:xfrm>
            <a:off x="3645650" y="807504"/>
            <a:ext cx="3945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transactions</a:t>
            </a:r>
            <a:r>
              <a:rPr lang="en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.py</a:t>
            </a:r>
            <a:endParaRPr sz="1300" b="1" i="1" u="none" strike="noStrike" cap="none" dirty="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FC4DFD-4F3B-4596-EA7C-69A9B685DF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5383" y="1124178"/>
            <a:ext cx="3458108" cy="7363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4B68C7-EC4F-328F-A4FB-EA436FA1CC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5379" y="1858074"/>
            <a:ext cx="3093206" cy="26197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3ED10A-8F31-4B48-1C56-6C4C221441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71893" y="1812453"/>
            <a:ext cx="2936651" cy="266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39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2430" y="2571750"/>
            <a:ext cx="505539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5218500" y="853700"/>
            <a:ext cx="4296900" cy="460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" sz="1700" b="0" i="0" u="none" strike="noStrike" cap="none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QUERY </a:t>
            </a:r>
            <a:endParaRPr sz="1700" b="0" i="0" u="none" strike="noStrike" cap="none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11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5" name="Google Shape;175;p27"/>
          <p:cNvSpPr/>
          <p:nvPr/>
        </p:nvSpPr>
        <p:spPr>
          <a:xfrm>
            <a:off x="416099" y="1393601"/>
            <a:ext cx="5772431" cy="71922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7"/>
          <p:cNvSpPr/>
          <p:nvPr/>
        </p:nvSpPr>
        <p:spPr>
          <a:xfrm>
            <a:off x="416099" y="1779340"/>
            <a:ext cx="5772431" cy="120290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7"/>
          <p:cNvSpPr/>
          <p:nvPr/>
        </p:nvSpPr>
        <p:spPr>
          <a:xfrm>
            <a:off x="916850" y="3360975"/>
            <a:ext cx="5026800" cy="697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135954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526200" y="1631199"/>
            <a:ext cx="5646000" cy="316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9" name="Google Shape;179;p27"/>
          <p:cNvSpPr/>
          <p:nvPr/>
        </p:nvSpPr>
        <p:spPr>
          <a:xfrm>
            <a:off x="610624" y="1465999"/>
            <a:ext cx="151376" cy="165200"/>
          </a:xfrm>
          <a:prstGeom prst="ellipse">
            <a:avLst/>
          </a:prstGeom>
          <a:solidFill>
            <a:srgbClr val="F755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7"/>
          <p:cNvSpPr/>
          <p:nvPr/>
        </p:nvSpPr>
        <p:spPr>
          <a:xfrm>
            <a:off x="839224" y="1465999"/>
            <a:ext cx="151376" cy="165200"/>
          </a:xfrm>
          <a:prstGeom prst="ellipse">
            <a:avLst/>
          </a:prstGeom>
          <a:solidFill>
            <a:srgbClr val="FEDB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7"/>
          <p:cNvSpPr/>
          <p:nvPr/>
        </p:nvSpPr>
        <p:spPr>
          <a:xfrm>
            <a:off x="1067824" y="1465999"/>
            <a:ext cx="151376" cy="165200"/>
          </a:xfrm>
          <a:prstGeom prst="ellipse">
            <a:avLst/>
          </a:prstGeom>
          <a:solidFill>
            <a:srgbClr val="59D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AF90A4-3387-6F2D-F9BE-8A809A4974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6452"/>
          <a:stretch/>
        </p:blipFill>
        <p:spPr>
          <a:xfrm>
            <a:off x="416099" y="1779102"/>
            <a:ext cx="5772431" cy="14348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83C621-3C7A-1338-A12E-B5C4BE6DF0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6963" r="53974"/>
          <a:stretch/>
        </p:blipFill>
        <p:spPr>
          <a:xfrm>
            <a:off x="2807516" y="1782525"/>
            <a:ext cx="3381014" cy="2223822"/>
          </a:xfrm>
          <a:prstGeom prst="rect">
            <a:avLst/>
          </a:prstGeom>
        </p:spPr>
      </p:pic>
      <p:sp>
        <p:nvSpPr>
          <p:cNvPr id="8" name="Google Shape;138;p23">
            <a:extLst>
              <a:ext uri="{FF2B5EF4-FFF2-40B4-BE49-F238E27FC236}">
                <a16:creationId xmlns:a16="http://schemas.microsoft.com/office/drawing/2014/main" id="{0E117401-7B5C-32EB-10C8-FAB1A479D186}"/>
              </a:ext>
            </a:extLst>
          </p:cNvPr>
          <p:cNvSpPr txBox="1"/>
          <p:nvPr/>
        </p:nvSpPr>
        <p:spPr>
          <a:xfrm>
            <a:off x="416099" y="1079507"/>
            <a:ext cx="3945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D" sz="1300" b="1" dirty="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business_question</a:t>
            </a:r>
            <a:r>
              <a:rPr lang="en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.py</a:t>
            </a:r>
            <a:endParaRPr sz="1300" b="1" i="1" u="none" strike="noStrike" cap="none" dirty="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" name="Google Shape;182;p27">
            <a:extLst>
              <a:ext uri="{FF2B5EF4-FFF2-40B4-BE49-F238E27FC236}">
                <a16:creationId xmlns:a16="http://schemas.microsoft.com/office/drawing/2014/main" id="{298BED12-8BE6-2BEA-E7A7-1FF9CD6D821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571362" y="1390400"/>
            <a:ext cx="3117902" cy="3995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2430" y="2571750"/>
            <a:ext cx="505539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5218500" y="853700"/>
            <a:ext cx="4296900" cy="460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" sz="1700" b="0" i="0" u="none" strike="noStrike" cap="none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QUERY </a:t>
            </a:r>
            <a:endParaRPr sz="1700" b="0" i="0" u="none" strike="noStrike" cap="none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12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5" name="Google Shape;175;p27"/>
          <p:cNvSpPr/>
          <p:nvPr/>
        </p:nvSpPr>
        <p:spPr>
          <a:xfrm>
            <a:off x="416099" y="1393601"/>
            <a:ext cx="5772431" cy="71922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7"/>
          <p:cNvSpPr/>
          <p:nvPr/>
        </p:nvSpPr>
        <p:spPr>
          <a:xfrm>
            <a:off x="416099" y="1779340"/>
            <a:ext cx="5772431" cy="120290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7"/>
          <p:cNvSpPr/>
          <p:nvPr/>
        </p:nvSpPr>
        <p:spPr>
          <a:xfrm>
            <a:off x="916850" y="3360975"/>
            <a:ext cx="5026800" cy="697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135954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526200" y="1631199"/>
            <a:ext cx="5646000" cy="316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9" name="Google Shape;179;p27"/>
          <p:cNvSpPr/>
          <p:nvPr/>
        </p:nvSpPr>
        <p:spPr>
          <a:xfrm>
            <a:off x="610624" y="1465999"/>
            <a:ext cx="151376" cy="165200"/>
          </a:xfrm>
          <a:prstGeom prst="ellipse">
            <a:avLst/>
          </a:prstGeom>
          <a:solidFill>
            <a:srgbClr val="F755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7"/>
          <p:cNvSpPr/>
          <p:nvPr/>
        </p:nvSpPr>
        <p:spPr>
          <a:xfrm>
            <a:off x="839224" y="1465999"/>
            <a:ext cx="151376" cy="165200"/>
          </a:xfrm>
          <a:prstGeom prst="ellipse">
            <a:avLst/>
          </a:prstGeom>
          <a:solidFill>
            <a:srgbClr val="FEDB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7"/>
          <p:cNvSpPr/>
          <p:nvPr/>
        </p:nvSpPr>
        <p:spPr>
          <a:xfrm>
            <a:off x="1067824" y="1465999"/>
            <a:ext cx="151376" cy="165200"/>
          </a:xfrm>
          <a:prstGeom prst="ellipse">
            <a:avLst/>
          </a:prstGeom>
          <a:solidFill>
            <a:srgbClr val="59D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8;p23">
            <a:extLst>
              <a:ext uri="{FF2B5EF4-FFF2-40B4-BE49-F238E27FC236}">
                <a16:creationId xmlns:a16="http://schemas.microsoft.com/office/drawing/2014/main" id="{0E117401-7B5C-32EB-10C8-FAB1A479D186}"/>
              </a:ext>
            </a:extLst>
          </p:cNvPr>
          <p:cNvSpPr txBox="1"/>
          <p:nvPr/>
        </p:nvSpPr>
        <p:spPr>
          <a:xfrm>
            <a:off x="416099" y="1079507"/>
            <a:ext cx="3945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D" sz="1300" b="1" dirty="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business_question</a:t>
            </a:r>
            <a:r>
              <a:rPr lang="en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.py</a:t>
            </a:r>
            <a:endParaRPr sz="1300" b="1" i="1" u="none" strike="noStrike" cap="none" dirty="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1BB74E-A878-8E66-7A97-27B71171B3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099" y="1725231"/>
            <a:ext cx="5772431" cy="2814517"/>
          </a:xfrm>
          <a:prstGeom prst="rect">
            <a:avLst/>
          </a:prstGeom>
        </p:spPr>
      </p:pic>
      <p:pic>
        <p:nvPicPr>
          <p:cNvPr id="4" name="Google Shape;182;p27">
            <a:extLst>
              <a:ext uri="{FF2B5EF4-FFF2-40B4-BE49-F238E27FC236}">
                <a16:creationId xmlns:a16="http://schemas.microsoft.com/office/drawing/2014/main" id="{5CACCE88-8049-FFD8-C4EC-DED69ACBA32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09999" y="1419011"/>
            <a:ext cx="3117902" cy="39958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6501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2430" y="2571750"/>
            <a:ext cx="505539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5218500" y="853700"/>
            <a:ext cx="4296900" cy="460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" sz="1700" b="0" i="0" u="none" strike="noStrike" cap="none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QUERY </a:t>
            </a:r>
            <a:endParaRPr sz="1700" b="0" i="0" u="none" strike="noStrike" cap="none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13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5" name="Google Shape;175;p27"/>
          <p:cNvSpPr/>
          <p:nvPr/>
        </p:nvSpPr>
        <p:spPr>
          <a:xfrm>
            <a:off x="416099" y="1393601"/>
            <a:ext cx="5772431" cy="71922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7"/>
          <p:cNvSpPr/>
          <p:nvPr/>
        </p:nvSpPr>
        <p:spPr>
          <a:xfrm>
            <a:off x="416099" y="1779340"/>
            <a:ext cx="5772431" cy="120290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7"/>
          <p:cNvSpPr/>
          <p:nvPr/>
        </p:nvSpPr>
        <p:spPr>
          <a:xfrm>
            <a:off x="916850" y="3360975"/>
            <a:ext cx="5026800" cy="697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135954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526200" y="1631199"/>
            <a:ext cx="5646000" cy="316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9" name="Google Shape;179;p27"/>
          <p:cNvSpPr/>
          <p:nvPr/>
        </p:nvSpPr>
        <p:spPr>
          <a:xfrm>
            <a:off x="610624" y="1465999"/>
            <a:ext cx="151376" cy="165200"/>
          </a:xfrm>
          <a:prstGeom prst="ellipse">
            <a:avLst/>
          </a:prstGeom>
          <a:solidFill>
            <a:srgbClr val="F755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7"/>
          <p:cNvSpPr/>
          <p:nvPr/>
        </p:nvSpPr>
        <p:spPr>
          <a:xfrm>
            <a:off x="839224" y="1465999"/>
            <a:ext cx="151376" cy="165200"/>
          </a:xfrm>
          <a:prstGeom prst="ellipse">
            <a:avLst/>
          </a:prstGeom>
          <a:solidFill>
            <a:srgbClr val="FEDB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7"/>
          <p:cNvSpPr/>
          <p:nvPr/>
        </p:nvSpPr>
        <p:spPr>
          <a:xfrm>
            <a:off x="1067824" y="1465999"/>
            <a:ext cx="151376" cy="165200"/>
          </a:xfrm>
          <a:prstGeom prst="ellipse">
            <a:avLst/>
          </a:prstGeom>
          <a:solidFill>
            <a:srgbClr val="59D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8;p23">
            <a:extLst>
              <a:ext uri="{FF2B5EF4-FFF2-40B4-BE49-F238E27FC236}">
                <a16:creationId xmlns:a16="http://schemas.microsoft.com/office/drawing/2014/main" id="{0E117401-7B5C-32EB-10C8-FAB1A479D186}"/>
              </a:ext>
            </a:extLst>
          </p:cNvPr>
          <p:cNvSpPr txBox="1"/>
          <p:nvPr/>
        </p:nvSpPr>
        <p:spPr>
          <a:xfrm>
            <a:off x="416099" y="1079507"/>
            <a:ext cx="3945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D" sz="1300" b="1" dirty="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business_question</a:t>
            </a:r>
            <a:r>
              <a:rPr lang="en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.py</a:t>
            </a:r>
            <a:endParaRPr sz="1300" b="1" i="1" u="none" strike="noStrike" cap="none" dirty="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1EF458-16A8-E9C3-64E2-DCDD49452B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098" y="1718785"/>
            <a:ext cx="5772431" cy="2722637"/>
          </a:xfrm>
          <a:prstGeom prst="rect">
            <a:avLst/>
          </a:prstGeom>
        </p:spPr>
      </p:pic>
      <p:pic>
        <p:nvPicPr>
          <p:cNvPr id="4" name="Google Shape;182;p27">
            <a:extLst>
              <a:ext uri="{FF2B5EF4-FFF2-40B4-BE49-F238E27FC236}">
                <a16:creationId xmlns:a16="http://schemas.microsoft.com/office/drawing/2014/main" id="{3D71E404-4F0E-65C1-BF9B-99CD341E86A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530798" y="1380177"/>
            <a:ext cx="3117902" cy="39958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5880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2430" y="2571750"/>
            <a:ext cx="505539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5218500" y="853700"/>
            <a:ext cx="4296900" cy="460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" sz="1700" b="0" i="0" u="none" strike="noStrike" cap="none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QUERY </a:t>
            </a:r>
            <a:endParaRPr sz="1700" b="0" i="0" u="none" strike="noStrike" cap="none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14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5" name="Google Shape;175;p27"/>
          <p:cNvSpPr/>
          <p:nvPr/>
        </p:nvSpPr>
        <p:spPr>
          <a:xfrm>
            <a:off x="416099" y="1393601"/>
            <a:ext cx="5772431" cy="719223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7"/>
          <p:cNvSpPr/>
          <p:nvPr/>
        </p:nvSpPr>
        <p:spPr>
          <a:xfrm>
            <a:off x="416099" y="1779340"/>
            <a:ext cx="5772431" cy="120290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7"/>
          <p:cNvSpPr/>
          <p:nvPr/>
        </p:nvSpPr>
        <p:spPr>
          <a:xfrm>
            <a:off x="916850" y="3360975"/>
            <a:ext cx="5026800" cy="697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135954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526200" y="1631199"/>
            <a:ext cx="5646000" cy="316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9" name="Google Shape;179;p27"/>
          <p:cNvSpPr/>
          <p:nvPr/>
        </p:nvSpPr>
        <p:spPr>
          <a:xfrm>
            <a:off x="610624" y="1465999"/>
            <a:ext cx="151376" cy="165200"/>
          </a:xfrm>
          <a:prstGeom prst="ellipse">
            <a:avLst/>
          </a:prstGeom>
          <a:solidFill>
            <a:srgbClr val="F755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7"/>
          <p:cNvSpPr/>
          <p:nvPr/>
        </p:nvSpPr>
        <p:spPr>
          <a:xfrm>
            <a:off x="839224" y="1465999"/>
            <a:ext cx="151376" cy="165200"/>
          </a:xfrm>
          <a:prstGeom prst="ellipse">
            <a:avLst/>
          </a:prstGeom>
          <a:solidFill>
            <a:srgbClr val="FEDB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7"/>
          <p:cNvSpPr/>
          <p:nvPr/>
        </p:nvSpPr>
        <p:spPr>
          <a:xfrm>
            <a:off x="1067824" y="1465999"/>
            <a:ext cx="151376" cy="165200"/>
          </a:xfrm>
          <a:prstGeom prst="ellipse">
            <a:avLst/>
          </a:prstGeom>
          <a:solidFill>
            <a:srgbClr val="59D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8;p23">
            <a:extLst>
              <a:ext uri="{FF2B5EF4-FFF2-40B4-BE49-F238E27FC236}">
                <a16:creationId xmlns:a16="http://schemas.microsoft.com/office/drawing/2014/main" id="{0E117401-7B5C-32EB-10C8-FAB1A479D186}"/>
              </a:ext>
            </a:extLst>
          </p:cNvPr>
          <p:cNvSpPr txBox="1"/>
          <p:nvPr/>
        </p:nvSpPr>
        <p:spPr>
          <a:xfrm>
            <a:off x="416099" y="1079507"/>
            <a:ext cx="3945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D" sz="1300" b="1" dirty="0" err="1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business_question</a:t>
            </a:r>
            <a:r>
              <a:rPr lang="en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.py</a:t>
            </a:r>
            <a:endParaRPr sz="1300" b="1" i="1" u="none" strike="noStrike" cap="none" dirty="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8AE6BF-203E-9274-75BF-FFE58FF789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059"/>
          <a:stretch/>
        </p:blipFill>
        <p:spPr>
          <a:xfrm>
            <a:off x="414418" y="1786197"/>
            <a:ext cx="5773216" cy="2631173"/>
          </a:xfrm>
          <a:prstGeom prst="rect">
            <a:avLst/>
          </a:prstGeom>
        </p:spPr>
      </p:pic>
      <p:pic>
        <p:nvPicPr>
          <p:cNvPr id="6" name="Google Shape;182;p27">
            <a:extLst>
              <a:ext uri="{FF2B5EF4-FFF2-40B4-BE49-F238E27FC236}">
                <a16:creationId xmlns:a16="http://schemas.microsoft.com/office/drawing/2014/main" id="{859EE773-AD16-85A3-6425-33670EB1B6D6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653606" y="1390400"/>
            <a:ext cx="3117902" cy="39958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320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g23ed8d788fd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2430" y="2571750"/>
            <a:ext cx="505539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23ed8d788fd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3ed8d788fd_0_0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g23ed8d788fd_0_0"/>
          <p:cNvSpPr/>
          <p:nvPr/>
        </p:nvSpPr>
        <p:spPr>
          <a:xfrm>
            <a:off x="-1966300" y="977938"/>
            <a:ext cx="4296900" cy="460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" sz="1700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Link GitHub</a:t>
            </a:r>
            <a:endParaRPr sz="1700" b="0" i="0" u="none" strike="noStrike" cap="none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91" name="Google Shape;191;g23ed8d788fd_0_0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15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92" name="Google Shape;192;g23ed8d788fd_0_0"/>
          <p:cNvSpPr/>
          <p:nvPr/>
        </p:nvSpPr>
        <p:spPr>
          <a:xfrm>
            <a:off x="916850" y="1727275"/>
            <a:ext cx="5026800" cy="7869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23ed8d788fd_0_0"/>
          <p:cNvSpPr/>
          <p:nvPr/>
        </p:nvSpPr>
        <p:spPr>
          <a:xfrm>
            <a:off x="916850" y="2002775"/>
            <a:ext cx="5026800" cy="697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135953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ID" sz="1050" b="0" i="0" u="none" strike="noStrike" cap="none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https://github.com/romeimi/Chinook_Pipeline_Airflow</a:t>
            </a:r>
            <a:endParaRPr sz="1050" b="0" i="0" u="none" strike="noStrike" cap="none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4" name="Google Shape;194;g23ed8d788fd_0_0"/>
          <p:cNvSpPr txBox="1"/>
          <p:nvPr/>
        </p:nvSpPr>
        <p:spPr>
          <a:xfrm>
            <a:off x="1026950" y="2002775"/>
            <a:ext cx="4916700" cy="3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endParaRPr sz="1050" b="0" i="0" u="none" strike="noStrike" cap="non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5" name="Google Shape;195;g23ed8d788fd_0_0"/>
          <p:cNvSpPr/>
          <p:nvPr/>
        </p:nvSpPr>
        <p:spPr>
          <a:xfrm>
            <a:off x="1111375" y="1821150"/>
            <a:ext cx="128700" cy="128700"/>
          </a:xfrm>
          <a:prstGeom prst="ellipse">
            <a:avLst/>
          </a:prstGeom>
          <a:solidFill>
            <a:srgbClr val="F755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23ed8d788fd_0_0"/>
          <p:cNvSpPr/>
          <p:nvPr/>
        </p:nvSpPr>
        <p:spPr>
          <a:xfrm>
            <a:off x="1339975" y="1821150"/>
            <a:ext cx="128700" cy="128700"/>
          </a:xfrm>
          <a:prstGeom prst="ellipse">
            <a:avLst/>
          </a:prstGeom>
          <a:solidFill>
            <a:srgbClr val="FEDB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23ed8d788fd_0_0"/>
          <p:cNvSpPr/>
          <p:nvPr/>
        </p:nvSpPr>
        <p:spPr>
          <a:xfrm>
            <a:off x="1568575" y="1821150"/>
            <a:ext cx="128700" cy="128700"/>
          </a:xfrm>
          <a:prstGeom prst="ellipse">
            <a:avLst/>
          </a:prstGeom>
          <a:solidFill>
            <a:srgbClr val="59D03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g23ed8d788fd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309049" y="1727282"/>
            <a:ext cx="3117902" cy="39958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0425" y="-33987"/>
            <a:ext cx="9264850" cy="521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45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16</a:t>
            </a:fld>
            <a:endParaRPr sz="1100" b="1" i="0" u="none" strike="noStrike" cap="none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05" name="Google Shape;205;p45"/>
          <p:cNvSpPr txBox="1"/>
          <p:nvPr/>
        </p:nvSpPr>
        <p:spPr>
          <a:xfrm>
            <a:off x="2233952" y="2418975"/>
            <a:ext cx="45000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300"/>
              <a:buFont typeface="Montserrat SemiBold"/>
              <a:buNone/>
            </a:pPr>
            <a:endParaRPr sz="3000" b="0" i="0" u="none" strike="noStrike" cap="none">
              <a:solidFill>
                <a:srgbClr val="7B02C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06" name="Google Shape;206;p45"/>
          <p:cNvSpPr txBox="1"/>
          <p:nvPr/>
        </p:nvSpPr>
        <p:spPr>
          <a:xfrm>
            <a:off x="2614950" y="2409813"/>
            <a:ext cx="3827100" cy="6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0" i="0" u="none" strike="noStrike" cap="none">
                <a:solidFill>
                  <a:srgbClr val="0563C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THANK YOU </a:t>
            </a:r>
            <a:endParaRPr sz="3600" b="0" i="0" u="none" strike="noStrike" cap="none">
              <a:solidFill>
                <a:srgbClr val="0563C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3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2</a:t>
            </a:fld>
            <a:endParaRPr sz="1100" b="1" i="0" u="none" strike="noStrike" cap="non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5057775" y="1249675"/>
            <a:ext cx="4843500" cy="743400"/>
          </a:xfrm>
          <a:prstGeom prst="roundRect">
            <a:avLst>
              <a:gd name="adj" fmla="val 37476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"/>
          <p:cNvSpPr txBox="1"/>
          <p:nvPr/>
        </p:nvSpPr>
        <p:spPr>
          <a:xfrm>
            <a:off x="5275250" y="1339975"/>
            <a:ext cx="4107000" cy="6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300"/>
              <a:buFont typeface="Montserrat SemiBold"/>
              <a:buNone/>
            </a:pPr>
            <a:r>
              <a:rPr lang="en" sz="2200" b="1" i="0" u="none" strike="noStrike" cap="none">
                <a:solidFill>
                  <a:srgbClr val="2F549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Hal yang perlu dijelaskan</a:t>
            </a:r>
            <a:endParaRPr sz="2200" b="1" i="0" u="none" strike="noStrike" cap="none">
              <a:solidFill>
                <a:srgbClr val="2F549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6146906" y="2115844"/>
            <a:ext cx="4364100" cy="323400"/>
          </a:xfrm>
          <a:prstGeom prst="roundRect">
            <a:avLst>
              <a:gd name="adj" fmla="val 50000"/>
            </a:avLst>
          </a:prstGeom>
          <a:solidFill>
            <a:srgbClr val="FFE599">
              <a:alpha val="74901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000"/>
              <a:buFont typeface="Montserrat"/>
              <a:buChar char="-"/>
            </a:pPr>
            <a:r>
              <a:rPr lang="en" sz="1000" b="1" i="0" u="none" strike="noStrike" cap="none">
                <a:solidFill>
                  <a:srgbClr val="1F3864"/>
                </a:solidFill>
                <a:latin typeface="Montserrat"/>
                <a:ea typeface="Montserrat"/>
                <a:cs typeface="Montserrat"/>
                <a:sym typeface="Montserrat"/>
              </a:rPr>
              <a:t>Tools</a:t>
            </a:r>
            <a:endParaRPr sz="1000" b="1" i="0" u="none" strike="noStrike" cap="none">
              <a:solidFill>
                <a:srgbClr val="1F386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6146900" y="2894074"/>
            <a:ext cx="4364100" cy="332100"/>
          </a:xfrm>
          <a:prstGeom prst="roundRect">
            <a:avLst>
              <a:gd name="adj" fmla="val 50000"/>
            </a:avLst>
          </a:prstGeom>
          <a:solidFill>
            <a:srgbClr val="FFE599">
              <a:alpha val="74901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457200" marR="3556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000"/>
              <a:buFont typeface="Montserrat"/>
              <a:buChar char="-"/>
            </a:pPr>
            <a:r>
              <a:rPr lang="en" sz="1000" b="1" i="0" u="none" strike="noStrike" cap="none">
                <a:solidFill>
                  <a:srgbClr val="1F3864"/>
                </a:solidFill>
                <a:latin typeface="Montserrat"/>
                <a:ea typeface="Montserrat"/>
                <a:cs typeface="Montserrat"/>
                <a:sym typeface="Montserrat"/>
              </a:rPr>
              <a:t>Stack dan hasil</a:t>
            </a:r>
            <a:endParaRPr sz="1000" b="1" i="0" u="none" strike="noStrike" cap="none">
              <a:solidFill>
                <a:srgbClr val="1F386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6146906" y="3297225"/>
            <a:ext cx="4364100" cy="323400"/>
          </a:xfrm>
          <a:prstGeom prst="roundRect">
            <a:avLst>
              <a:gd name="adj" fmla="val 50000"/>
            </a:avLst>
          </a:prstGeom>
          <a:solidFill>
            <a:srgbClr val="FFE599">
              <a:alpha val="74901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000"/>
              <a:buFont typeface="Montserrat"/>
              <a:buChar char="-"/>
            </a:pPr>
            <a:r>
              <a:rPr lang="en" sz="1000" b="1" i="0" u="none" strike="noStrike" cap="none">
                <a:solidFill>
                  <a:srgbClr val="1F3864"/>
                </a:solidFill>
                <a:latin typeface="Montserrat"/>
                <a:ea typeface="Montserrat"/>
                <a:cs typeface="Montserrat"/>
                <a:sym typeface="Montserrat"/>
              </a:rPr>
              <a:t>Airflow</a:t>
            </a:r>
            <a:endParaRPr sz="1000" b="1" i="0" u="none" strike="noStrike" cap="none">
              <a:solidFill>
                <a:srgbClr val="1F386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6146900" y="3691676"/>
            <a:ext cx="4364100" cy="323400"/>
          </a:xfrm>
          <a:prstGeom prst="roundRect">
            <a:avLst>
              <a:gd name="adj" fmla="val 50000"/>
            </a:avLst>
          </a:prstGeom>
          <a:solidFill>
            <a:srgbClr val="FFE599">
              <a:alpha val="74901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000"/>
              <a:buFont typeface="Montserrat"/>
              <a:buChar char="-"/>
            </a:pPr>
            <a:r>
              <a:rPr lang="en" sz="1000" b="1" i="0" u="none" strike="noStrike" cap="none">
                <a:solidFill>
                  <a:srgbClr val="1F3864"/>
                </a:solidFill>
                <a:latin typeface="Montserrat"/>
                <a:ea typeface="Montserrat"/>
                <a:cs typeface="Montserrat"/>
                <a:sym typeface="Montserrat"/>
              </a:rPr>
              <a:t>Query</a:t>
            </a:r>
            <a:endParaRPr sz="1000" b="1" i="0" u="none" strike="noStrike" cap="none">
              <a:solidFill>
                <a:srgbClr val="1F386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6" name="Google Shape;86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8999" y="551562"/>
            <a:ext cx="4902451" cy="3845122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3"/>
          <p:cNvSpPr/>
          <p:nvPr/>
        </p:nvSpPr>
        <p:spPr>
          <a:xfrm>
            <a:off x="6146906" y="2504956"/>
            <a:ext cx="4364100" cy="323400"/>
          </a:xfrm>
          <a:prstGeom prst="roundRect">
            <a:avLst>
              <a:gd name="adj" fmla="val 50000"/>
            </a:avLst>
          </a:prstGeom>
          <a:solidFill>
            <a:srgbClr val="FFE599">
              <a:alpha val="74901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000"/>
              <a:buFont typeface="Montserrat"/>
              <a:buChar char="-"/>
            </a:pPr>
            <a:r>
              <a:rPr lang="en" sz="1000" b="1" i="0" u="none" strike="noStrike" cap="none">
                <a:solidFill>
                  <a:srgbClr val="1F3864"/>
                </a:solidFill>
                <a:latin typeface="Montserrat"/>
                <a:ea typeface="Montserrat"/>
                <a:cs typeface="Montserrat"/>
                <a:sym typeface="Montserrat"/>
              </a:rPr>
              <a:t>Workflow</a:t>
            </a:r>
            <a:endParaRPr sz="1000" b="1" i="0" u="none" strike="noStrike" cap="none">
              <a:solidFill>
                <a:srgbClr val="1F386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3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9" name="Google Shape;109;p17"/>
          <p:cNvSpPr/>
          <p:nvPr/>
        </p:nvSpPr>
        <p:spPr>
          <a:xfrm>
            <a:off x="4211250" y="847125"/>
            <a:ext cx="5325900" cy="460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0" i="0" u="none" strike="noStrike" cap="none" dirty="0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PIPELINE</a:t>
            </a:r>
            <a:endParaRPr sz="1700" b="0" i="0" u="none" strike="noStrike" cap="none" dirty="0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524500" y="2134200"/>
            <a:ext cx="5386200" cy="7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097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206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1" name="Google Shape;111;p17"/>
          <p:cNvSpPr/>
          <p:nvPr/>
        </p:nvSpPr>
        <p:spPr>
          <a:xfrm>
            <a:off x="727815" y="1532100"/>
            <a:ext cx="4442400" cy="2947500"/>
          </a:xfrm>
          <a:prstGeom prst="rect">
            <a:avLst/>
          </a:prstGeom>
          <a:solidFill>
            <a:srgbClr val="FFE599">
              <a:alpha val="8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b="1" i="1" u="none" strike="noStrike" cap="none" dirty="0">
                <a:solidFill>
                  <a:srgbClr val="002060"/>
                </a:solidFill>
                <a:latin typeface="+mj-lt"/>
                <a:ea typeface="Montserrat Medium"/>
                <a:cs typeface="Montserrat Medium"/>
                <a:sym typeface="Montserrat Medium"/>
              </a:rPr>
              <a:t>Data Pipeline </a:t>
            </a:r>
            <a:r>
              <a:rPr lang="en" b="0" i="0" u="none" strike="noStrike" cap="none" dirty="0">
                <a:solidFill>
                  <a:srgbClr val="002060"/>
                </a:solidFill>
                <a:latin typeface="+mj-lt"/>
                <a:ea typeface="Montserrat Medium"/>
                <a:cs typeface="Montserrat Medium"/>
                <a:sym typeface="Montserrat Medium"/>
              </a:rPr>
              <a:t>merupakan serangkaian proses yang terstruktur dan terotomatisasi yang digunakan untuk mengumpulkan, mentransformasi, dan memindahkan data dari suatu tempat ke tempat lain.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lang="en" dirty="0">
              <a:solidFill>
                <a:srgbClr val="002060"/>
              </a:solidFill>
              <a:latin typeface="+mj-lt"/>
              <a:ea typeface="Montserrat Medium"/>
              <a:cs typeface="Montserrat Medium"/>
              <a:sym typeface="Montserrat Medium"/>
            </a:endParaRP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Tujuan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: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</a:pPr>
            <a:r>
              <a:rPr lang="en-ID" dirty="0" err="1">
                <a:solidFill>
                  <a:srgbClr val="002060"/>
                </a:solidFill>
                <a:latin typeface="+mj-lt"/>
              </a:rPr>
              <a:t>M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emungkinkan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data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bergerak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dengan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efisien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dan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akurat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melalui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berbagai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tahapan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pemrosesan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,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mulai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dari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sumber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data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awal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hingga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ke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destinasi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akhir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, di mana data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tersebut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dapat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digunakan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untuk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analisis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,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pelaporan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,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atau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aplikasi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b="0" i="0" dirty="0" err="1">
                <a:solidFill>
                  <a:srgbClr val="002060"/>
                </a:solidFill>
                <a:effectLst/>
                <a:latin typeface="+mj-lt"/>
              </a:rPr>
              <a:t>lainnya</a:t>
            </a:r>
            <a:r>
              <a:rPr lang="en-ID" b="0" i="0" dirty="0">
                <a:solidFill>
                  <a:srgbClr val="002060"/>
                </a:solidFill>
                <a:effectLst/>
                <a:latin typeface="+mj-lt"/>
              </a:rPr>
              <a:t>.</a:t>
            </a:r>
            <a:endParaRPr b="0" i="0" u="none" strike="noStrike" cap="none" dirty="0">
              <a:solidFill>
                <a:srgbClr val="002060"/>
              </a:solidFill>
              <a:latin typeface="+mj-lt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69900" y="1307625"/>
            <a:ext cx="3294525" cy="329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5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4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5" name="Google Shape;95;p5"/>
          <p:cNvSpPr/>
          <p:nvPr/>
        </p:nvSpPr>
        <p:spPr>
          <a:xfrm>
            <a:off x="-591725" y="1121575"/>
            <a:ext cx="5657700" cy="559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0" i="0" u="none" strike="noStrike" cap="none" dirty="0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TOOLS yang digunakan</a:t>
            </a:r>
            <a:endParaRPr sz="1700" b="0" i="0" u="none" strike="noStrike" cap="none" dirty="0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6" name="Google Shape;96;p5"/>
          <p:cNvSpPr/>
          <p:nvPr/>
        </p:nvSpPr>
        <p:spPr>
          <a:xfrm>
            <a:off x="4001100" y="1998575"/>
            <a:ext cx="4638300" cy="701700"/>
          </a:xfrm>
          <a:prstGeom prst="rect">
            <a:avLst/>
          </a:prstGeom>
          <a:solidFill>
            <a:srgbClr val="FFE599">
              <a:alpha val="8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marR="101600" lvl="0" indent="-2413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Montserrat Medium"/>
              <a:buChar char="●"/>
            </a:pPr>
            <a:r>
              <a:rPr lang="en" sz="1100" i="0" u="none" strike="noStrike" cap="none" dirty="0">
                <a:solidFill>
                  <a:srgbClr val="002060"/>
                </a:solidFill>
                <a:latin typeface="+mj-lt"/>
                <a:ea typeface="Montserrat Medium"/>
                <a:cs typeface="Montserrat Medium"/>
                <a:sym typeface="Montserrat Medium"/>
              </a:rPr>
              <a:t>Docker Desktop </a:t>
            </a:r>
            <a:r>
              <a:rPr lang="en-ID" sz="1100" i="0" dirty="0" err="1">
                <a:solidFill>
                  <a:srgbClr val="002060"/>
                </a:solidFill>
                <a:effectLst/>
                <a:latin typeface="+mj-lt"/>
              </a:rPr>
              <a:t>untuk</a:t>
            </a:r>
            <a:r>
              <a:rPr lang="en-ID" sz="110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sz="1100" i="0" dirty="0" err="1">
                <a:solidFill>
                  <a:srgbClr val="002060"/>
                </a:solidFill>
                <a:effectLst/>
                <a:latin typeface="+mj-lt"/>
              </a:rPr>
              <a:t>mengembangkan</a:t>
            </a:r>
            <a:r>
              <a:rPr lang="en-ID" sz="1100" i="0" dirty="0">
                <a:solidFill>
                  <a:srgbClr val="002060"/>
                </a:solidFill>
                <a:effectLst/>
                <a:latin typeface="+mj-lt"/>
              </a:rPr>
              <a:t>, </a:t>
            </a:r>
            <a:r>
              <a:rPr lang="en-ID" sz="1100" i="0" dirty="0" err="1">
                <a:solidFill>
                  <a:srgbClr val="002060"/>
                </a:solidFill>
                <a:effectLst/>
                <a:latin typeface="+mj-lt"/>
              </a:rPr>
              <a:t>menguji</a:t>
            </a:r>
            <a:r>
              <a:rPr lang="en-ID" sz="1100" i="0" dirty="0">
                <a:solidFill>
                  <a:srgbClr val="002060"/>
                </a:solidFill>
                <a:effectLst/>
                <a:latin typeface="+mj-lt"/>
              </a:rPr>
              <a:t>, dan </a:t>
            </a:r>
            <a:r>
              <a:rPr lang="en-ID" sz="1100" i="0" dirty="0" err="1">
                <a:solidFill>
                  <a:srgbClr val="002060"/>
                </a:solidFill>
                <a:effectLst/>
                <a:latin typeface="+mj-lt"/>
              </a:rPr>
              <a:t>menjalankan</a:t>
            </a:r>
            <a:r>
              <a:rPr lang="en-ID" sz="110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sz="1100" i="0" dirty="0" err="1">
                <a:solidFill>
                  <a:srgbClr val="002060"/>
                </a:solidFill>
                <a:effectLst/>
                <a:latin typeface="+mj-lt"/>
              </a:rPr>
              <a:t>aplikasi</a:t>
            </a:r>
            <a:r>
              <a:rPr lang="en-ID" sz="110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sz="1100" i="0" dirty="0" err="1">
                <a:solidFill>
                  <a:srgbClr val="002060"/>
                </a:solidFill>
                <a:effectLst/>
                <a:latin typeface="+mj-lt"/>
              </a:rPr>
              <a:t>dalam</a:t>
            </a:r>
            <a:r>
              <a:rPr lang="en-ID" sz="1100" i="0" dirty="0">
                <a:solidFill>
                  <a:srgbClr val="002060"/>
                </a:solidFill>
                <a:effectLst/>
                <a:latin typeface="+mj-lt"/>
              </a:rPr>
              <a:t> </a:t>
            </a:r>
            <a:r>
              <a:rPr lang="en-ID" sz="1100" i="0" dirty="0" err="1">
                <a:solidFill>
                  <a:srgbClr val="002060"/>
                </a:solidFill>
                <a:effectLst/>
                <a:latin typeface="+mj-lt"/>
              </a:rPr>
              <a:t>kontainer</a:t>
            </a:r>
            <a:r>
              <a:rPr lang="en-ID" sz="1100" i="0" dirty="0">
                <a:solidFill>
                  <a:srgbClr val="002060"/>
                </a:solidFill>
                <a:effectLst/>
                <a:latin typeface="+mj-lt"/>
              </a:rPr>
              <a:t> Docker di </a:t>
            </a:r>
            <a:r>
              <a:rPr lang="en-ID" sz="1100" i="0" dirty="0" err="1">
                <a:solidFill>
                  <a:srgbClr val="002060"/>
                </a:solidFill>
                <a:effectLst/>
                <a:latin typeface="+mj-lt"/>
              </a:rPr>
              <a:t>lingkungan</a:t>
            </a:r>
            <a:r>
              <a:rPr lang="en-ID" sz="1100" i="0" dirty="0">
                <a:solidFill>
                  <a:srgbClr val="002060"/>
                </a:solidFill>
                <a:effectLst/>
                <a:latin typeface="+mj-lt"/>
              </a:rPr>
              <a:t> macOS dan Windows.</a:t>
            </a:r>
            <a:endParaRPr sz="1100" i="0" u="none" strike="noStrike" cap="none" dirty="0">
              <a:solidFill>
                <a:srgbClr val="002060"/>
              </a:solidFill>
              <a:latin typeface="+mj-lt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7" name="Google Shape;97;p5"/>
          <p:cNvSpPr/>
          <p:nvPr/>
        </p:nvSpPr>
        <p:spPr>
          <a:xfrm>
            <a:off x="4001088" y="2781025"/>
            <a:ext cx="4638300" cy="701700"/>
          </a:xfrm>
          <a:prstGeom prst="rect">
            <a:avLst/>
          </a:prstGeom>
          <a:solidFill>
            <a:srgbClr val="FFE599">
              <a:alpha val="8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marR="101600" lvl="0" indent="-241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Montserrat Medium"/>
              <a:buChar char="●"/>
            </a:pPr>
            <a:r>
              <a:rPr lang="en" sz="1100" b="0" i="0" u="none" strike="noStrike" cap="none" dirty="0">
                <a:solidFill>
                  <a:srgbClr val="00206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Apache Airflow sebagai workflow management untuk data engineering pipeline</a:t>
            </a:r>
            <a:endParaRPr sz="1100" b="0" i="0" u="none" strike="noStrike" cap="none" dirty="0">
              <a:solidFill>
                <a:srgbClr val="00206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8" name="Google Shape;98;p5"/>
          <p:cNvSpPr/>
          <p:nvPr/>
        </p:nvSpPr>
        <p:spPr>
          <a:xfrm>
            <a:off x="4001088" y="3563484"/>
            <a:ext cx="4638300" cy="617400"/>
          </a:xfrm>
          <a:prstGeom prst="rect">
            <a:avLst/>
          </a:prstGeom>
          <a:solidFill>
            <a:srgbClr val="FFE599">
              <a:alpha val="8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marR="101600" lvl="0" indent="-2413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Montserrat Medium"/>
              <a:buChar char="●"/>
            </a:pPr>
            <a:r>
              <a:rPr lang="en" sz="1100" b="0" i="0" u="none" strike="noStrike" cap="none" dirty="0">
                <a:solidFill>
                  <a:srgbClr val="00206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PostgreSQL</a:t>
            </a:r>
            <a:endParaRPr sz="1100" b="0" i="0" u="none" strike="noStrike" cap="none" dirty="0">
              <a:solidFill>
                <a:srgbClr val="00206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0350" y="1733344"/>
            <a:ext cx="2828800" cy="283992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5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 rotWithShape="1">
          <a:blip r:embed="rId3">
            <a:alphaModFix/>
          </a:blip>
          <a:srcRect l="2076" r="2076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/>
          <p:nvPr/>
        </p:nvSpPr>
        <p:spPr>
          <a:xfrm>
            <a:off x="3997946" y="981932"/>
            <a:ext cx="5674374" cy="700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2"/>
          <p:cNvSpPr txBox="1"/>
          <p:nvPr/>
        </p:nvSpPr>
        <p:spPr>
          <a:xfrm>
            <a:off x="4221705" y="1059632"/>
            <a:ext cx="4436520" cy="5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300"/>
              <a:buFont typeface="Montserrat SemiBold"/>
              <a:buNone/>
            </a:pPr>
            <a:r>
              <a:rPr lang="en-US" sz="1900" b="1" i="0" u="none" strike="noStrike" cap="none" dirty="0">
                <a:solidFill>
                  <a:srgbClr val="2F549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Daftar Pipeline </a:t>
            </a:r>
            <a:endParaRPr sz="1900" b="1" i="0" u="none" strike="noStrike" cap="none" dirty="0">
              <a:solidFill>
                <a:srgbClr val="2F549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5</a:t>
            </a:fld>
            <a:endParaRPr sz="1100" b="1" i="0" u="none" strike="noStrike" cap="none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1" name="Google Shape;121;p22"/>
          <p:cNvSpPr/>
          <p:nvPr/>
        </p:nvSpPr>
        <p:spPr>
          <a:xfrm>
            <a:off x="4477477" y="1767101"/>
            <a:ext cx="5112736" cy="323400"/>
          </a:xfrm>
          <a:prstGeom prst="roundRect">
            <a:avLst>
              <a:gd name="adj" fmla="val 50000"/>
            </a:avLst>
          </a:prstGeom>
          <a:solidFill>
            <a:srgbClr val="FFE599">
              <a:alpha val="74901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dirty="0">
                <a:solidFill>
                  <a:srgbClr val="1F386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</a:t>
            </a:r>
            <a:r>
              <a:rPr lang="en-US" sz="1000" b="0" i="0" u="none" strike="noStrike" cap="none" dirty="0">
                <a:solidFill>
                  <a:srgbClr val="1F386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hinook database -&gt; </a:t>
            </a:r>
            <a:r>
              <a:rPr lang="en-US" sz="1000" b="0" i="0" u="none" strike="noStrike" cap="none" dirty="0" err="1">
                <a:solidFill>
                  <a:srgbClr val="1F386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dwh</a:t>
            </a:r>
            <a:r>
              <a:rPr lang="en-US" sz="1000" b="0" i="0" u="none" strike="noStrike" cap="none" dirty="0">
                <a:solidFill>
                  <a:srgbClr val="1F386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database</a:t>
            </a:r>
            <a:endParaRPr sz="1000" b="0" i="0" u="none" strike="noStrike" cap="none" dirty="0">
              <a:solidFill>
                <a:srgbClr val="1F386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2" name="Google Shape;122;p22"/>
          <p:cNvSpPr/>
          <p:nvPr/>
        </p:nvSpPr>
        <p:spPr>
          <a:xfrm>
            <a:off x="4761750" y="2132082"/>
            <a:ext cx="4502947" cy="296100"/>
          </a:xfrm>
          <a:prstGeom prst="roundRect">
            <a:avLst>
              <a:gd name="adj" fmla="val 50000"/>
            </a:avLst>
          </a:prstGeom>
          <a:solidFill>
            <a:srgbClr val="EC3CED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27000" marR="355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artist_revenue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setiap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hari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7.00 WIB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pagi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0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2"/>
          <p:cNvSpPr/>
          <p:nvPr/>
        </p:nvSpPr>
        <p:spPr>
          <a:xfrm>
            <a:off x="4761750" y="2474057"/>
            <a:ext cx="4502947" cy="363600"/>
          </a:xfrm>
          <a:prstGeom prst="roundRect">
            <a:avLst>
              <a:gd name="adj" fmla="val 50000"/>
            </a:avLst>
          </a:prstGeom>
          <a:solidFill>
            <a:srgbClr val="EC3CED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song (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setiap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3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hari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sekali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7.00 WIB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pagi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0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2"/>
          <p:cNvSpPr/>
          <p:nvPr/>
        </p:nvSpPr>
        <p:spPr>
          <a:xfrm>
            <a:off x="4761750" y="2883532"/>
            <a:ext cx="4502947" cy="288000"/>
          </a:xfrm>
          <a:prstGeom prst="roundRect">
            <a:avLst>
              <a:gd name="adj" fmla="val 50000"/>
            </a:avLst>
          </a:prstGeom>
          <a:solidFill>
            <a:srgbClr val="EC3CED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transactions (</a:t>
            </a:r>
            <a:r>
              <a:rPr lang="en-US" sz="1000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setiap</a:t>
            </a:r>
            <a:r>
              <a:rPr lang="en-US" sz="10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3 jam </a:t>
            </a:r>
            <a:r>
              <a:rPr lang="en-US" sz="1000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sekali</a:t>
            </a:r>
            <a:r>
              <a:rPr lang="en-US" sz="10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0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5" name="Google Shape;125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863" y="52172"/>
            <a:ext cx="2931100" cy="273765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/>
          <p:nvPr/>
        </p:nvSpPr>
        <p:spPr>
          <a:xfrm>
            <a:off x="4477477" y="3253001"/>
            <a:ext cx="5112736" cy="323400"/>
          </a:xfrm>
          <a:prstGeom prst="roundRect">
            <a:avLst>
              <a:gd name="adj" fmla="val 50000"/>
            </a:avLst>
          </a:prstGeom>
          <a:solidFill>
            <a:srgbClr val="FFE599">
              <a:alpha val="74901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270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 dirty="0" err="1">
                <a:solidFill>
                  <a:srgbClr val="1F386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dwh</a:t>
            </a:r>
            <a:r>
              <a:rPr lang="en-US" sz="1000" b="0" i="0" u="none" strike="noStrike" cap="none" dirty="0">
                <a:solidFill>
                  <a:srgbClr val="1F386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database -&gt; </a:t>
            </a:r>
            <a:r>
              <a:rPr lang="en-US" sz="1000" b="0" i="0" u="none" strike="noStrike" cap="none" dirty="0" err="1">
                <a:solidFill>
                  <a:srgbClr val="1F386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datamart</a:t>
            </a:r>
            <a:r>
              <a:rPr lang="en-US" sz="1000" b="0" i="0" u="none" strike="noStrike" cap="none" dirty="0">
                <a:solidFill>
                  <a:srgbClr val="1F386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database</a:t>
            </a:r>
            <a:endParaRPr sz="1000" b="0" i="0" u="none" strike="noStrike" cap="none" dirty="0">
              <a:solidFill>
                <a:srgbClr val="1F386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" name="Google Shape;122;p22">
            <a:extLst>
              <a:ext uri="{FF2B5EF4-FFF2-40B4-BE49-F238E27FC236}">
                <a16:creationId xmlns:a16="http://schemas.microsoft.com/office/drawing/2014/main" id="{28D14EAF-B004-2749-6BCF-DB008611093B}"/>
              </a:ext>
            </a:extLst>
          </p:cNvPr>
          <p:cNvSpPr/>
          <p:nvPr/>
        </p:nvSpPr>
        <p:spPr>
          <a:xfrm>
            <a:off x="4761749" y="3625556"/>
            <a:ext cx="4502947" cy="683307"/>
          </a:xfrm>
          <a:prstGeom prst="roundRect">
            <a:avLst>
              <a:gd name="adj" fmla="val 50000"/>
            </a:avLst>
          </a:prstGeom>
          <a:solidFill>
            <a:srgbClr val="EC3CED">
              <a:alpha val="60000"/>
            </a:srgbClr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27000" marR="355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daily_earnings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most_productives_artist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artist_earnings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city_with_most_purchases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setiap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hari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9.00 WIB </a:t>
            </a:r>
            <a:r>
              <a:rPr lang="en-US" sz="1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pagi</a:t>
            </a:r>
            <a:r>
              <a:rPr lang="en-US" sz="1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0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0500" y="239732"/>
            <a:ext cx="4883125" cy="256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" y="-2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" name="Google Shape;134;p23"/>
          <p:cNvSpPr/>
          <p:nvPr/>
        </p:nvSpPr>
        <p:spPr>
          <a:xfrm>
            <a:off x="-317405" y="959936"/>
            <a:ext cx="3793200" cy="559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0" i="0" u="none" strike="noStrike" cap="none" dirty="0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Hasil Serta Pembahasan</a:t>
            </a:r>
            <a:endParaRPr sz="1700" b="0" i="0" u="none" strike="noStrike" cap="none" dirty="0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509775" y="1707814"/>
            <a:ext cx="3999900" cy="504000"/>
          </a:xfrm>
          <a:prstGeom prst="rect">
            <a:avLst/>
          </a:prstGeom>
          <a:solidFill>
            <a:srgbClr val="FFE599">
              <a:alpha val="8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marR="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Arial"/>
              <a:buChar char="•"/>
            </a:pPr>
            <a:r>
              <a:rPr lang="en" sz="1100" b="0" i="0" u="none" strike="noStrike" cap="none" dirty="0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Pipeline artist_revenue, songs, dan transactions berjalan pada schedule yang berbeda</a:t>
            </a:r>
            <a:endParaRPr sz="1100" b="0" i="0" u="none" strike="noStrike" cap="none" dirty="0">
              <a:solidFill>
                <a:srgbClr val="002060"/>
              </a:solidFill>
              <a:latin typeface="+mj-lt"/>
              <a:ea typeface="Montserrat"/>
              <a:cs typeface="Montserrat"/>
              <a:sym typeface="Montserrat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6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4707945" y="948983"/>
            <a:ext cx="3945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300" b="1" i="0" u="none" strike="noStrike" cap="none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[ Screen Shot ]</a:t>
            </a:r>
            <a:endParaRPr sz="1300" b="1" i="1" u="none" strike="noStrike" cap="none" dirty="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flipH="1">
            <a:off x="1231110" y="3348406"/>
            <a:ext cx="1698390" cy="128072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3"/>
          <p:cNvSpPr/>
          <p:nvPr/>
        </p:nvSpPr>
        <p:spPr>
          <a:xfrm>
            <a:off x="509775" y="2324100"/>
            <a:ext cx="3999900" cy="824472"/>
          </a:xfrm>
          <a:prstGeom prst="rect">
            <a:avLst/>
          </a:prstGeom>
          <a:solidFill>
            <a:srgbClr val="FFE599">
              <a:alpha val="8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marR="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1100"/>
              <a:buFont typeface="Arial"/>
              <a:buChar char="•"/>
            </a:pPr>
            <a:r>
              <a:rPr lang="en-US" sz="1100" dirty="0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Pipeline </a:t>
            </a:r>
            <a:r>
              <a:rPr lang="en-US" sz="1100" dirty="0" err="1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daily_earnings</a:t>
            </a:r>
            <a:r>
              <a:rPr lang="en-US" sz="1100" dirty="0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, </a:t>
            </a:r>
            <a:r>
              <a:rPr lang="en-US" sz="1100" dirty="0" err="1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most_productives_artist</a:t>
            </a:r>
            <a:r>
              <a:rPr lang="en-US" sz="1100" dirty="0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, </a:t>
            </a:r>
            <a:r>
              <a:rPr lang="en-US" sz="1100" dirty="0" err="1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artist_earnings</a:t>
            </a:r>
            <a:r>
              <a:rPr lang="en-US" sz="1100" dirty="0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, </a:t>
            </a:r>
            <a:r>
              <a:rPr lang="en-US" sz="1100" dirty="0" err="1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city_with_most_purchases</a:t>
            </a:r>
            <a:r>
              <a:rPr lang="en-US" sz="1100" dirty="0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 </a:t>
            </a:r>
            <a:r>
              <a:rPr lang="en-US" sz="1100" dirty="0" err="1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berjalan</a:t>
            </a:r>
            <a:r>
              <a:rPr lang="en-US" sz="1100" dirty="0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 pada schedule yang </a:t>
            </a:r>
            <a:r>
              <a:rPr lang="en-US" sz="1100" dirty="0" err="1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sama</a:t>
            </a:r>
            <a:r>
              <a:rPr lang="en-US" sz="1100" dirty="0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 </a:t>
            </a:r>
            <a:r>
              <a:rPr lang="en-US" sz="1100" dirty="0" err="1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menggunakan</a:t>
            </a:r>
            <a:r>
              <a:rPr lang="en-US" sz="1100" dirty="0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 DAGs </a:t>
            </a:r>
            <a:r>
              <a:rPr lang="en-US" sz="1100" dirty="0" err="1">
                <a:solidFill>
                  <a:srgbClr val="002060"/>
                </a:solidFill>
                <a:latin typeface="+mj-lt"/>
                <a:ea typeface="Montserrat"/>
                <a:cs typeface="Montserrat"/>
                <a:sym typeface="Montserrat"/>
              </a:rPr>
              <a:t>business_question</a:t>
            </a:r>
            <a:endParaRPr sz="1100" i="0" u="none" strike="noStrike" cap="none" dirty="0">
              <a:solidFill>
                <a:srgbClr val="002060"/>
              </a:solidFill>
              <a:latin typeface="+mj-l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B76A1A-16EA-8B3B-9252-AD553C6ACC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9671"/>
          <a:stretch/>
        </p:blipFill>
        <p:spPr>
          <a:xfrm>
            <a:off x="4570095" y="1354407"/>
            <a:ext cx="4061460" cy="24346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/>
          <p:nvPr/>
        </p:nvSpPr>
        <p:spPr>
          <a:xfrm>
            <a:off x="547200" y="933050"/>
            <a:ext cx="8111100" cy="36705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4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24"/>
          <p:cNvSpPr/>
          <p:nvPr/>
        </p:nvSpPr>
        <p:spPr>
          <a:xfrm>
            <a:off x="5370900" y="625100"/>
            <a:ext cx="4296900" cy="5556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Screen Shot (Tampilan Besar)</a:t>
            </a:r>
            <a:endParaRPr sz="1500" b="0" i="0" u="none" strike="noStrike" cap="none" dirty="0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7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38DA97-51AF-03C6-52FA-73A636068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" y="1426044"/>
            <a:ext cx="7886700" cy="2852198"/>
          </a:xfrm>
          <a:prstGeom prst="rect">
            <a:avLst/>
          </a:prstGeom>
        </p:spPr>
      </p:pic>
      <p:pic>
        <p:nvPicPr>
          <p:cNvPr id="4" name="Google Shape;147;p24">
            <a:extLst>
              <a:ext uri="{FF2B5EF4-FFF2-40B4-BE49-F238E27FC236}">
                <a16:creationId xmlns:a16="http://schemas.microsoft.com/office/drawing/2014/main" id="{9DB6D784-0B04-F104-2FDC-148DF5C00BD3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66652" y="3674359"/>
            <a:ext cx="1835650" cy="1469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g1bd593f8e93_0_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800" y="232800"/>
            <a:ext cx="2097025" cy="875137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bd593f8e93_0_2"/>
          <p:cNvSpPr txBox="1"/>
          <p:nvPr/>
        </p:nvSpPr>
        <p:spPr>
          <a:xfrm>
            <a:off x="2893275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PYTHON (PYTHON BASIC)</a:t>
            </a:r>
            <a:r>
              <a:rPr lang="en" sz="1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FUNCTION AND LAMBDA</a:t>
            </a:r>
            <a:endParaRPr sz="10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7" name="Google Shape;157;g1bd593f8e93_0_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1bd593f8e93_0_2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g1bd593f8e93_0_2"/>
          <p:cNvSpPr/>
          <p:nvPr/>
        </p:nvSpPr>
        <p:spPr>
          <a:xfrm>
            <a:off x="5218500" y="853700"/>
            <a:ext cx="4296900" cy="460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0" i="0" u="none" strike="noStrike" cap="none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PENJELASAN QUERY</a:t>
            </a:r>
            <a:endParaRPr sz="1700" b="0" i="0" u="none" strike="noStrike" cap="none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0" name="Google Shape;160;g1bd593f8e93_0_2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8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61" name="Google Shape;161;g1bd593f8e93_0_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59353" y="1701950"/>
            <a:ext cx="1728581" cy="448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1bd593f8e93_0_2"/>
          <p:cNvSpPr/>
          <p:nvPr/>
        </p:nvSpPr>
        <p:spPr>
          <a:xfrm>
            <a:off x="-167775" y="4635625"/>
            <a:ext cx="3599100" cy="361200"/>
          </a:xfrm>
          <a:prstGeom prst="roundRect">
            <a:avLst>
              <a:gd name="adj" fmla="val 50000"/>
            </a:avLst>
          </a:prstGeom>
          <a:solidFill>
            <a:srgbClr val="7B0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715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CERTIFIED DATA ENGINEER PROGRAM</a:t>
            </a:r>
            <a:endParaRPr sz="105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g1bd593f8e93_0_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91250" y="2240708"/>
            <a:ext cx="1552751" cy="377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1bd593f8e93_0_2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8</a:t>
            </a:fld>
            <a:endParaRPr sz="1100" b="1" i="0" u="none" strike="noStrike" cap="non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C532CE-1A25-7969-61AF-1B15902248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5387" y="1779882"/>
            <a:ext cx="3704827" cy="2819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D9E77D-8AD8-BF07-855C-F4C70C4EFF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40697" y="1779882"/>
            <a:ext cx="3307916" cy="2816855"/>
          </a:xfrm>
          <a:prstGeom prst="rect">
            <a:avLst/>
          </a:prstGeom>
        </p:spPr>
      </p:pic>
      <p:sp>
        <p:nvSpPr>
          <p:cNvPr id="6" name="Google Shape;138;p23">
            <a:extLst>
              <a:ext uri="{FF2B5EF4-FFF2-40B4-BE49-F238E27FC236}">
                <a16:creationId xmlns:a16="http://schemas.microsoft.com/office/drawing/2014/main" id="{9E32B554-2F9B-6427-A545-1A884815CD9A}"/>
              </a:ext>
            </a:extLst>
          </p:cNvPr>
          <p:cNvSpPr txBox="1"/>
          <p:nvPr/>
        </p:nvSpPr>
        <p:spPr>
          <a:xfrm>
            <a:off x="3327414" y="807504"/>
            <a:ext cx="3945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D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rtist_revenue.py</a:t>
            </a:r>
            <a:endParaRPr sz="1300" b="1" i="1" u="none" strike="noStrike" cap="none" dirty="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3C996F-590F-63CC-2752-71E791F87D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95383" y="1099918"/>
            <a:ext cx="3307917" cy="68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101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g1bd593f8e93_0_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8800" y="232800"/>
            <a:ext cx="2097025" cy="875137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bd593f8e93_0_2"/>
          <p:cNvSpPr txBox="1"/>
          <p:nvPr/>
        </p:nvSpPr>
        <p:spPr>
          <a:xfrm>
            <a:off x="2893275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PYTHON (PYTHON BASIC)</a:t>
            </a:r>
            <a:r>
              <a:rPr lang="en" sz="10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| </a:t>
            </a:r>
            <a:endParaRPr sz="1000" b="0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FUNCTION AND LAMBDA</a:t>
            </a:r>
            <a:endParaRPr sz="10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7" name="Google Shape;157;g1bd593f8e93_0_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1bd593f8e93_0_2"/>
          <p:cNvSpPr txBox="1"/>
          <p:nvPr/>
        </p:nvSpPr>
        <p:spPr>
          <a:xfrm>
            <a:off x="2929500" y="76200"/>
            <a:ext cx="57309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 FUNDAMENTAL</a:t>
            </a:r>
            <a:endParaRPr sz="10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g1bd593f8e93_0_2"/>
          <p:cNvSpPr/>
          <p:nvPr/>
        </p:nvSpPr>
        <p:spPr>
          <a:xfrm>
            <a:off x="5218500" y="853700"/>
            <a:ext cx="4296900" cy="4605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FD966"/>
              </a:gs>
              <a:gs pos="100000">
                <a:srgbClr val="F1C232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177800" marR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0" i="0" u="none" strike="noStrike" cap="none">
                <a:solidFill>
                  <a:srgbClr val="1C4587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PENJELASAN QUERY</a:t>
            </a:r>
            <a:endParaRPr sz="1700" b="0" i="0" u="none" strike="noStrike" cap="none">
              <a:solidFill>
                <a:srgbClr val="1C4587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0" name="Google Shape;160;g1bd593f8e93_0_2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rgbClr val="1F3864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9</a:t>
            </a:fld>
            <a:endParaRPr sz="1100" b="1" i="0" u="none" strike="noStrike" cap="none">
              <a:solidFill>
                <a:srgbClr val="1F3864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61" name="Google Shape;161;g1bd593f8e93_0_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159353" y="1701950"/>
            <a:ext cx="1728581" cy="448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1bd593f8e93_0_2"/>
          <p:cNvSpPr/>
          <p:nvPr/>
        </p:nvSpPr>
        <p:spPr>
          <a:xfrm>
            <a:off x="-167775" y="4635625"/>
            <a:ext cx="3599100" cy="361200"/>
          </a:xfrm>
          <a:prstGeom prst="roundRect">
            <a:avLst>
              <a:gd name="adj" fmla="val 50000"/>
            </a:avLst>
          </a:prstGeom>
          <a:solidFill>
            <a:srgbClr val="7B0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5715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" sz="105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CERTIFIED DATA ENGINEER PROGRAM</a:t>
            </a:r>
            <a:endParaRPr sz="105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g1bd593f8e93_0_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591250" y="2240708"/>
            <a:ext cx="1552751" cy="377599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1bd593f8e93_0_2"/>
          <p:cNvSpPr txBox="1"/>
          <p:nvPr/>
        </p:nvSpPr>
        <p:spPr>
          <a:xfrm>
            <a:off x="6600825" y="4713732"/>
            <a:ext cx="2057400" cy="2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 sz="1100" b="1" i="0" u="none" strike="noStrike" cap="none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9</a:t>
            </a:fld>
            <a:endParaRPr sz="1100" b="1" i="0" u="none" strike="noStrike" cap="non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" name="Google Shape;138;p23">
            <a:extLst>
              <a:ext uri="{FF2B5EF4-FFF2-40B4-BE49-F238E27FC236}">
                <a16:creationId xmlns:a16="http://schemas.microsoft.com/office/drawing/2014/main" id="{9E32B554-2F9B-6427-A545-1A884815CD9A}"/>
              </a:ext>
            </a:extLst>
          </p:cNvPr>
          <p:cNvSpPr txBox="1"/>
          <p:nvPr/>
        </p:nvSpPr>
        <p:spPr>
          <a:xfrm>
            <a:off x="4051314" y="768973"/>
            <a:ext cx="39456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D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songs</a:t>
            </a:r>
            <a:r>
              <a:rPr lang="en" sz="1300" b="1" dirty="0">
                <a:solidFill>
                  <a:srgbClr val="002060"/>
                </a:solidFill>
                <a:latin typeface="Montserrat"/>
                <a:ea typeface="Montserrat"/>
                <a:cs typeface="Montserrat"/>
                <a:sym typeface="Montserrat"/>
              </a:rPr>
              <a:t>.py</a:t>
            </a:r>
            <a:endParaRPr sz="1300" b="1" i="1" u="none" strike="noStrike" cap="none" dirty="0">
              <a:solidFill>
                <a:srgbClr val="00206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9CAA6C-DA9B-B2C9-22A9-24657A024D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95388" y="1077544"/>
            <a:ext cx="3335748" cy="7589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D10BEF-CFC3-831F-91F3-D401A4EA10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5384" y="1836495"/>
            <a:ext cx="3290110" cy="27602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F217D9-C37B-724E-9BD8-8186574FFC9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23302" y="1836495"/>
            <a:ext cx="2720305" cy="276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58153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724</TotalTime>
  <Words>468</Words>
  <Application>Microsoft Office PowerPoint</Application>
  <PresentationFormat>On-screen Show (16:9)</PresentationFormat>
  <Paragraphs>93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Montserrat Medium</vt:lpstr>
      <vt:lpstr>Courier New</vt:lpstr>
      <vt:lpstr>Arial</vt:lpstr>
      <vt:lpstr>Calibri</vt:lpstr>
      <vt:lpstr>Montserrat</vt:lpstr>
      <vt:lpstr>Montserrat ExtraBold</vt:lpstr>
      <vt:lpstr>Montserrat SemiBold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Rosyaifa Meifani Pratami</cp:lastModifiedBy>
  <cp:revision>4</cp:revision>
  <dcterms:modified xsi:type="dcterms:W3CDTF">2023-09-16T01:53:17Z</dcterms:modified>
</cp:coreProperties>
</file>